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19"/>
  </p:notesMasterIdLst>
  <p:handoutMasterIdLst>
    <p:handoutMasterId r:id="rId20"/>
  </p:handoutMasterIdLst>
  <p:sldIdLst>
    <p:sldId id="263" r:id="rId12"/>
    <p:sldId id="272" r:id="rId13"/>
    <p:sldId id="265" r:id="rId14"/>
    <p:sldId id="266" r:id="rId15"/>
    <p:sldId id="267" r:id="rId16"/>
    <p:sldId id="26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0"/>
    <a:srgbClr val="008391"/>
    <a:srgbClr val="F0CD50"/>
    <a:srgbClr val="DBD1E6"/>
    <a:srgbClr val="0077BC"/>
    <a:srgbClr val="D53878"/>
    <a:srgbClr val="FBF2B4"/>
    <a:srgbClr val="3F5564"/>
    <a:srgbClr val="4675B7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0DE86-E98C-4232-AB85-F1E84ABE58A8}" v="180" dt="2023-10-19T06:30:26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807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2023-10-19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2023-10-19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8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2023-10-19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9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2023-10-19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48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2023-10-19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78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2023-10-19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56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BFA50B-E819-411C-B95B-B3FD3A3FC2B7}" type="datetime1">
              <a:rPr lang="sv-SE" smtClean="0"/>
              <a:t>2023-10-19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5901138" cy="1349829"/>
          </a:xfrm>
        </p:spPr>
        <p:txBody>
          <a:bodyPr/>
          <a:lstStyle/>
          <a:p>
            <a:r>
              <a:rPr lang="sv-SE" dirty="0"/>
              <a:t>Göteborgsförslag om fler ishallar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4165601"/>
            <a:ext cx="8728608" cy="710543"/>
          </a:xfrm>
        </p:spPr>
        <p:txBody>
          <a:bodyPr/>
          <a:lstStyle/>
          <a:p>
            <a:r>
              <a:rPr lang="sv-SE" dirty="0"/>
              <a:t>Information på idrotts- och föreningsnämndens </a:t>
            </a:r>
            <a:br>
              <a:rPr lang="sv-SE" dirty="0"/>
            </a:br>
            <a:r>
              <a:rPr lang="sv-SE" dirty="0"/>
              <a:t>sammanträde den 24 oktober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814346"/>
            <a:ext cx="8728608" cy="251417"/>
          </a:xfrm>
        </p:spPr>
        <p:txBody>
          <a:bodyPr/>
          <a:lstStyle/>
          <a:p>
            <a:r>
              <a:rPr lang="sv-SE" dirty="0"/>
              <a:t>Daniel Goffe</a:t>
            </a:r>
          </a:p>
        </p:txBody>
      </p:sp>
      <p:pic>
        <p:nvPicPr>
          <p:cNvPr id="6" name="Bild 5" descr="Skridskor med hel fyllning">
            <a:extLst>
              <a:ext uri="{FF2B5EF4-FFF2-40B4-BE49-F238E27FC236}">
                <a16:creationId xmlns:a16="http://schemas.microsoft.com/office/drawing/2014/main" id="{913DCD13-3D49-12A8-11F6-25A79F88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655" y="2527246"/>
            <a:ext cx="2895823" cy="28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7499D-1D0B-48E0-ACEC-80749245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förslaget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C606A64-459A-4CB0-A935-8FE43887FF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6911207" cy="448755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sv-SE" b="1" dirty="0">
                <a:latin typeface="+mj-lt"/>
              </a:rPr>
              <a:t>Rubrik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Bygg fler ishallar med mål en ishall per 25000 innevånare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spcAft>
                <a:spcPts val="0"/>
              </a:spcAft>
              <a:buNone/>
            </a:pPr>
            <a:r>
              <a:rPr lang="sv-SE" b="1" dirty="0">
                <a:latin typeface="+mj-lt"/>
              </a:rPr>
              <a:t>Sammanfattning</a:t>
            </a:r>
          </a:p>
          <a:p>
            <a:pPr marL="457200">
              <a:spcBef>
                <a:spcPts val="0"/>
              </a:spcBef>
            </a:pPr>
            <a:r>
              <a:rPr lang="sv-SE" dirty="0"/>
              <a:t>Behovet av isytor är stort, eftersom</a:t>
            </a:r>
          </a:p>
          <a:p>
            <a:pPr marL="907200" lvl="1"/>
            <a:r>
              <a:rPr lang="sv-SE" dirty="0"/>
              <a:t>staden växer</a:t>
            </a:r>
          </a:p>
          <a:p>
            <a:pPr marL="907200" lvl="1"/>
            <a:r>
              <a:rPr lang="sv-SE" dirty="0"/>
              <a:t>istiderna räcker inte till för föreningarna</a:t>
            </a:r>
          </a:p>
          <a:p>
            <a:pPr marL="907200" lvl="1"/>
            <a:r>
              <a:rPr lang="sv-SE" dirty="0"/>
              <a:t>skridskoåkning är en del av svensk kultur</a:t>
            </a:r>
          </a:p>
          <a:p>
            <a:pPr marL="907200" lvl="1"/>
            <a:r>
              <a:rPr lang="sv-SE" dirty="0"/>
              <a:t>fler ishallar minskar resandet</a:t>
            </a:r>
          </a:p>
          <a:p>
            <a:pPr marL="457200"/>
            <a:r>
              <a:rPr lang="sv-SE" dirty="0"/>
              <a:t>Bör byggas en ishall per 25 000 invånare när nya skolor och bostadsområden planeras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1E372EC-4DD6-54EE-4641-F87F559E82AB}"/>
              </a:ext>
            </a:extLst>
          </p:cNvPr>
          <p:cNvSpPr/>
          <p:nvPr/>
        </p:nvSpPr>
        <p:spPr>
          <a:xfrm>
            <a:off x="9376006" y="2554357"/>
            <a:ext cx="1660405" cy="540689"/>
          </a:xfrm>
          <a:prstGeom prst="rect">
            <a:avLst/>
          </a:prstGeom>
          <a:solidFill>
            <a:srgbClr val="FFF2B0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innehåll 7">
            <a:extLst>
              <a:ext uri="{FF2B5EF4-FFF2-40B4-BE49-F238E27FC236}">
                <a16:creationId xmlns:a16="http://schemas.microsoft.com/office/drawing/2014/main" id="{68946836-4403-6384-C128-B7CA345E0938}"/>
              </a:ext>
            </a:extLst>
          </p:cNvPr>
          <p:cNvSpPr txBox="1">
            <a:spLocks/>
          </p:cNvSpPr>
          <p:nvPr/>
        </p:nvSpPr>
        <p:spPr>
          <a:xfrm>
            <a:off x="9578267" y="2688688"/>
            <a:ext cx="1269116" cy="326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1900" dirty="0"/>
              <a:t>FÖRSLAG</a:t>
            </a:r>
            <a:endParaRPr lang="sv-SE" sz="1600" dirty="0"/>
          </a:p>
        </p:txBody>
      </p:sp>
      <p:pic>
        <p:nvPicPr>
          <p:cNvPr id="9" name="Bild 8" descr="Barn med ballong med hel fyllning">
            <a:extLst>
              <a:ext uri="{FF2B5EF4-FFF2-40B4-BE49-F238E27FC236}">
                <a16:creationId xmlns:a16="http://schemas.microsoft.com/office/drawing/2014/main" id="{79585527-B9EA-3CBF-E64C-AE6E7A0B8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562"/>
          <a:stretch/>
        </p:blipFill>
        <p:spPr>
          <a:xfrm>
            <a:off x="7743059" y="3533524"/>
            <a:ext cx="3067107" cy="1884364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49926889-9D58-7CCF-A13D-F6988609E83B}"/>
              </a:ext>
            </a:extLst>
          </p:cNvPr>
          <p:cNvSpPr/>
          <p:nvPr/>
        </p:nvSpPr>
        <p:spPr>
          <a:xfrm>
            <a:off x="9737661" y="3095046"/>
            <a:ext cx="98104" cy="1254318"/>
          </a:xfrm>
          <a:prstGeom prst="roundRect">
            <a:avLst/>
          </a:prstGeom>
          <a:solidFill>
            <a:srgbClr val="3F556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623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7499D-1D0B-48E0-ACEC-80749245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Utbudet av ishallar i Göteborg</a:t>
            </a:r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DD16EB9B-8C52-B585-7E91-DB448093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88" y="1915759"/>
            <a:ext cx="5400000" cy="381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C606A64-459A-4CB0-A935-8FE43887F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310" y="1915759"/>
            <a:ext cx="5629702" cy="4176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Nytillkommet</a:t>
            </a:r>
          </a:p>
          <a:p>
            <a:r>
              <a:rPr lang="sv-SE" dirty="0"/>
              <a:t>Förstärkningar på Ruddalen</a:t>
            </a:r>
          </a:p>
          <a:p>
            <a:r>
              <a:rPr lang="sv-SE" dirty="0"/>
              <a:t>Kvibergs Parks is- och sporthall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Planerat</a:t>
            </a:r>
          </a:p>
          <a:p>
            <a:r>
              <a:rPr lang="sv-SE" dirty="0"/>
              <a:t>Slottsskogens ishall (hösten), ersätter Slottsskogsrinken</a:t>
            </a:r>
          </a:p>
          <a:p>
            <a:r>
              <a:rPr lang="sv-SE" dirty="0"/>
              <a:t>Ny ishall (senast 2026)</a:t>
            </a:r>
          </a:p>
          <a:p>
            <a:r>
              <a:rPr lang="sv-SE" dirty="0"/>
              <a:t>Detaljplanearbete pågår för ersättning av Rambergsrinken</a:t>
            </a:r>
          </a:p>
          <a:p>
            <a:r>
              <a:rPr lang="sv-SE" dirty="0"/>
              <a:t>Frölunda HC:s utbyggnad av Frölundaborg</a:t>
            </a:r>
          </a:p>
        </p:txBody>
      </p:sp>
    </p:spTree>
    <p:extLst>
      <p:ext uri="{BB962C8B-B14F-4D97-AF65-F5344CB8AC3E}">
        <p14:creationId xmlns:p14="http://schemas.microsoft.com/office/powerpoint/2010/main" val="27726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7499D-1D0B-48E0-ACEC-80749245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Identifierat behov av ishallar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54FA709-22DC-6542-309C-1B06A784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98" y="1736729"/>
            <a:ext cx="2944580" cy="4176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C606A64-459A-4CB0-A935-8FE43887F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5995" y="1949165"/>
            <a:ext cx="5400000" cy="1068526"/>
          </a:xfrm>
        </p:spPr>
        <p:txBody>
          <a:bodyPr>
            <a:normAutofit/>
          </a:bodyPr>
          <a:lstStyle/>
          <a:p>
            <a:pPr marL="342900" indent="-342900" defTabSz="457200"/>
            <a:r>
              <a:rPr lang="sv-SE" dirty="0"/>
              <a:t>Det finns ett behov av tre tillkommande ishallar under de kommande planeringsperioderna</a:t>
            </a:r>
          </a:p>
        </p:txBody>
      </p:sp>
      <p:cxnSp>
        <p:nvCxnSpPr>
          <p:cNvPr id="4" name="Koppling: böjd 3">
            <a:extLst>
              <a:ext uri="{FF2B5EF4-FFF2-40B4-BE49-F238E27FC236}">
                <a16:creationId xmlns:a16="http://schemas.microsoft.com/office/drawing/2014/main" id="{5123C11D-E7C9-7198-8729-C2F92B089D27}"/>
              </a:ext>
            </a:extLst>
          </p:cNvPr>
          <p:cNvCxnSpPr>
            <a:cxnSpLocks/>
            <a:stCxn id="5" idx="0"/>
            <a:endCxn id="6" idx="0"/>
          </p:cNvCxnSpPr>
          <p:nvPr/>
        </p:nvCxnSpPr>
        <p:spPr>
          <a:xfrm rot="5400000" flipH="1" flipV="1">
            <a:off x="4762508" y="1046891"/>
            <a:ext cx="67586" cy="1299390"/>
          </a:xfrm>
          <a:prstGeom prst="curvedConnector3">
            <a:avLst>
              <a:gd name="adj1" fmla="val 670560"/>
            </a:avLst>
          </a:prstGeom>
          <a:ln w="19050">
            <a:solidFill>
              <a:srgbClr val="D538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E66DB37E-CCC2-02BD-5F90-C6D1C64268D6}"/>
              </a:ext>
            </a:extLst>
          </p:cNvPr>
          <p:cNvSpPr/>
          <p:nvPr/>
        </p:nvSpPr>
        <p:spPr>
          <a:xfrm>
            <a:off x="4094922" y="1730379"/>
            <a:ext cx="103367" cy="1351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80B185-8318-2987-18DA-ACB4E07A1457}"/>
              </a:ext>
            </a:extLst>
          </p:cNvPr>
          <p:cNvSpPr/>
          <p:nvPr/>
        </p:nvSpPr>
        <p:spPr>
          <a:xfrm>
            <a:off x="5394312" y="1662793"/>
            <a:ext cx="103367" cy="1351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13F5491-40A8-CEDF-68B6-E3EA37D7BA1C}"/>
              </a:ext>
            </a:extLst>
          </p:cNvPr>
          <p:cNvSpPr txBox="1"/>
          <p:nvPr/>
        </p:nvSpPr>
        <p:spPr>
          <a:xfrm>
            <a:off x="5397984" y="3117198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Vi behöver veta mer om allmänhetens efterfrågan på istider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A2D9DD4-EF94-C1E9-C31D-54CFC355D8EF}"/>
              </a:ext>
            </a:extLst>
          </p:cNvPr>
          <p:cNvSpPr txBox="1"/>
          <p:nvPr/>
        </p:nvSpPr>
        <p:spPr>
          <a:xfrm>
            <a:off x="5394312" y="3924591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Ishallarna behöver kunna användas under sommarsäsongerna</a:t>
            </a:r>
          </a:p>
        </p:txBody>
      </p:sp>
    </p:spTree>
    <p:extLst>
      <p:ext uri="{BB962C8B-B14F-4D97-AF65-F5344CB8AC3E}">
        <p14:creationId xmlns:p14="http://schemas.microsoft.com/office/powerpoint/2010/main" val="4238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7499D-1D0B-48E0-ACEC-80749245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Att styra med nyckeltal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C606A64-459A-4CB0-A935-8FE43887F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519578"/>
            <a:ext cx="7202777" cy="1000215"/>
          </a:xfrm>
        </p:spPr>
        <p:txBody>
          <a:bodyPr>
            <a:normAutofit/>
          </a:bodyPr>
          <a:lstStyle/>
          <a:p>
            <a:r>
              <a:rPr lang="sv-SE" dirty="0"/>
              <a:t>Förslagets ”En ishall per 25 000 invånare” motsvarar </a:t>
            </a:r>
            <a:br>
              <a:rPr lang="sv-SE" dirty="0"/>
            </a:br>
            <a:r>
              <a:rPr lang="sv-SE" dirty="0"/>
              <a:t>24 ishallar utifrån dagens befolkningsmängd, vilket är mer än dubbelt så många som det finns i dag</a:t>
            </a:r>
          </a:p>
        </p:txBody>
      </p:sp>
      <p:pic>
        <p:nvPicPr>
          <p:cNvPr id="3" name="Bild 2" descr="Räkna kontur">
            <a:extLst>
              <a:ext uri="{FF2B5EF4-FFF2-40B4-BE49-F238E27FC236}">
                <a16:creationId xmlns:a16="http://schemas.microsoft.com/office/drawing/2014/main" id="{1ABEF708-728C-19D1-D3AE-D9023AB4F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104" y="1698895"/>
            <a:ext cx="4176710" cy="417671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2CA7F2B-4844-CDE5-6E8F-E864035E9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300" b="3681"/>
          <a:stretch/>
        </p:blipFill>
        <p:spPr>
          <a:xfrm>
            <a:off x="1001810" y="4817604"/>
            <a:ext cx="4282614" cy="4191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57B027E-894E-A86A-2C49-ED541A417C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388"/>
          <a:stretch/>
        </p:blipFill>
        <p:spPr>
          <a:xfrm>
            <a:off x="1001810" y="5259401"/>
            <a:ext cx="4282614" cy="666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5E4DD20-C89F-7FF9-8EF6-4C743A2A6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062" t="1" b="3680"/>
          <a:stretch/>
        </p:blipFill>
        <p:spPr>
          <a:xfrm>
            <a:off x="5284424" y="4817603"/>
            <a:ext cx="1033291" cy="4417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80FD6C4-242D-8A78-0CC3-CDD2F13CC6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893"/>
          <a:stretch/>
        </p:blipFill>
        <p:spPr>
          <a:xfrm>
            <a:off x="5284424" y="5259401"/>
            <a:ext cx="1033291" cy="666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888B68-FC0F-1497-CD8F-B7141D169E2A}"/>
              </a:ext>
            </a:extLst>
          </p:cNvPr>
          <p:cNvSpPr txBox="1"/>
          <p:nvPr/>
        </p:nvSpPr>
        <p:spPr>
          <a:xfrm>
            <a:off x="6689535" y="595566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ska öka </a:t>
            </a:r>
            <a:br>
              <a:rPr lang="sv-SE" dirty="0"/>
            </a:br>
            <a:r>
              <a:rPr lang="sv-SE" dirty="0"/>
              <a:t>till år 2030</a:t>
            </a:r>
          </a:p>
        </p:txBody>
      </p:sp>
      <p:cxnSp>
        <p:nvCxnSpPr>
          <p:cNvPr id="14" name="Koppling: böjd 13">
            <a:extLst>
              <a:ext uri="{FF2B5EF4-FFF2-40B4-BE49-F238E27FC236}">
                <a16:creationId xmlns:a16="http://schemas.microsoft.com/office/drawing/2014/main" id="{A3D55649-6077-F59E-EDD3-5EB0E6EA4AFB}"/>
              </a:ext>
            </a:extLst>
          </p:cNvPr>
          <p:cNvCxnSpPr>
            <a:cxnSpLocks/>
          </p:cNvCxnSpPr>
          <p:nvPr/>
        </p:nvCxnSpPr>
        <p:spPr>
          <a:xfrm rot="10800000">
            <a:off x="6317715" y="5926244"/>
            <a:ext cx="371820" cy="321372"/>
          </a:xfrm>
          <a:prstGeom prst="curvedConnector3">
            <a:avLst>
              <a:gd name="adj1" fmla="val 50000"/>
            </a:avLst>
          </a:prstGeom>
          <a:ln w="19050">
            <a:solidFill>
              <a:srgbClr val="D538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C143DB4E-BD2E-6D27-8BC1-1A08DF17576A}"/>
              </a:ext>
            </a:extLst>
          </p:cNvPr>
          <p:cNvSpPr txBox="1"/>
          <p:nvPr/>
        </p:nvSpPr>
        <p:spPr>
          <a:xfrm>
            <a:off x="385136" y="2607341"/>
            <a:ext cx="6753793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384" indent="-230384" defTabSz="91433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Planeringen av ishallar har sedan tidigare inte styrts av nyckeltal, utöver att utbudet har följts upp i nämndens årsanalys (</a:t>
            </a:r>
            <a:r>
              <a:rPr lang="sv-SE" sz="2000" i="1" dirty="0"/>
              <a:t>Antal invånare per </a:t>
            </a:r>
            <a:r>
              <a:rPr lang="sv-SE" sz="2000" i="1" dirty="0" err="1"/>
              <a:t>isanläggning</a:t>
            </a:r>
            <a:r>
              <a:rPr lang="sv-SE" sz="2000" dirty="0"/>
              <a:t>)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B8FC143-F9C2-5AF2-A062-97A9AB588A38}"/>
              </a:ext>
            </a:extLst>
          </p:cNvPr>
          <p:cNvSpPr txBox="1"/>
          <p:nvPr/>
        </p:nvSpPr>
        <p:spPr>
          <a:xfrm>
            <a:off x="385136" y="3776660"/>
            <a:ext cx="6097836" cy="74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384" indent="-230384" defTabSz="91433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 förslaget till idrottspolitiskt program finns en indikator om ishallar:</a:t>
            </a:r>
          </a:p>
        </p:txBody>
      </p:sp>
    </p:spTree>
    <p:extLst>
      <p:ext uri="{BB962C8B-B14F-4D97-AF65-F5344CB8AC3E}">
        <p14:creationId xmlns:p14="http://schemas.microsoft.com/office/powerpoint/2010/main" val="42521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7499D-1D0B-48E0-ACEC-80749245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vi gör behovsanalyser i dag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4E137AB-57BF-FF29-A3A9-9629A524D3EC}"/>
              </a:ext>
            </a:extLst>
          </p:cNvPr>
          <p:cNvSpPr txBox="1"/>
          <p:nvPr/>
        </p:nvSpPr>
        <p:spPr>
          <a:xfrm>
            <a:off x="814934" y="1923685"/>
            <a:ext cx="65053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Statistik kring antalet idrottsanläggningar</a:t>
            </a:r>
          </a:p>
          <a:p>
            <a:r>
              <a:rPr lang="sv-SE" sz="2000" dirty="0"/>
              <a:t>Befolkningsprognoser</a:t>
            </a:r>
          </a:p>
          <a:p>
            <a:r>
              <a:rPr lang="sv-SE" sz="2000" dirty="0"/>
              <a:t>Folkhälsodata</a:t>
            </a:r>
          </a:p>
          <a:p>
            <a:r>
              <a:rPr lang="sv-SE" sz="2000" dirty="0"/>
              <a:t>Planerad stadsutveckling</a:t>
            </a:r>
          </a:p>
          <a:p>
            <a:r>
              <a:rPr lang="sv-SE" sz="2000" dirty="0"/>
              <a:t>Outnyttjade markytor</a:t>
            </a:r>
          </a:p>
          <a:p>
            <a:r>
              <a:rPr lang="sv-SE" sz="2000" dirty="0"/>
              <a:t>Idrottsanläggningarnas skick</a:t>
            </a:r>
          </a:p>
          <a:p>
            <a:r>
              <a:rPr lang="sv-SE" sz="2000" dirty="0"/>
              <a:t>Avstånd och restider till idrottsanläggningarna</a:t>
            </a:r>
          </a:p>
          <a:p>
            <a:r>
              <a:rPr lang="sv-SE" sz="2000" dirty="0"/>
              <a:t>Statistik på bokningar och besök på idrottsanläggningarna</a:t>
            </a:r>
          </a:p>
          <a:p>
            <a:r>
              <a:rPr lang="sv-SE" sz="2000" dirty="0"/>
              <a:t>Idrottstrender</a:t>
            </a:r>
          </a:p>
          <a:p>
            <a:r>
              <a:rPr lang="sv-SE" sz="2000" dirty="0"/>
              <a:t>Föreningslivets behov och förutsättningar</a:t>
            </a:r>
          </a:p>
          <a:p>
            <a:r>
              <a:rPr lang="sv-SE" sz="2000" dirty="0"/>
              <a:t>Allmänhetens behov och förutsättningar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359070E-145A-3D81-53A7-5F63C39AAB69}"/>
              </a:ext>
            </a:extLst>
          </p:cNvPr>
          <p:cNvSpPr txBox="1"/>
          <p:nvPr/>
        </p:nvSpPr>
        <p:spPr>
          <a:xfrm>
            <a:off x="8994015" y="3585553"/>
            <a:ext cx="273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Samlad behovsanalys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9AD26EF5-2588-A20E-AA55-D2B00A181C76}"/>
              </a:ext>
            </a:extLst>
          </p:cNvPr>
          <p:cNvSpPr/>
          <p:nvPr/>
        </p:nvSpPr>
        <p:spPr>
          <a:xfrm>
            <a:off x="7665410" y="3485967"/>
            <a:ext cx="1132114" cy="609600"/>
          </a:xfrm>
          <a:prstGeom prst="rightArrow">
            <a:avLst/>
          </a:prstGeom>
          <a:solidFill>
            <a:srgbClr val="EEB0C9"/>
          </a:solidFill>
          <a:ln w="6350">
            <a:solidFill>
              <a:srgbClr val="D53878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E393B635-2612-6895-42E9-37C70A9AAAD3}"/>
              </a:ext>
            </a:extLst>
          </p:cNvPr>
          <p:cNvSpPr/>
          <p:nvPr/>
        </p:nvSpPr>
        <p:spPr>
          <a:xfrm>
            <a:off x="7198465" y="1923684"/>
            <a:ext cx="270454" cy="3754873"/>
          </a:xfrm>
          <a:prstGeom prst="rightBrace">
            <a:avLst/>
          </a:prstGeom>
          <a:ln>
            <a:solidFill>
              <a:srgbClr val="D53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70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DAD27-E3F8-408B-A998-F268855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Daniel Goffe</a:t>
            </a:r>
          </a:p>
          <a:p>
            <a:r>
              <a:rPr lang="sv-SE" dirty="0"/>
              <a:t>daniel.goffe@ioff.goteborg.se</a:t>
            </a:r>
          </a:p>
          <a:p>
            <a:r>
              <a:rPr lang="sv-SE" dirty="0"/>
              <a:t>Idrotts- och föreningsförvaltningen, 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D4275864-D5AC-4A6B-BAA4-0EFC7814A7AF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160985AA-21DA-4BAA-AF4F-CD6B28ABF57C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F3052FB0-4E90-4F3B-99EE-8A8B9FE8EA24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2761E6E0-747E-414E-B11C-2A635FB0105D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58A7446F-3DD0-4992-AD39-E227EAA89669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00FE0295-6B73-46AC-ACC3-DA692BE5FFEC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34A89F00-7DEF-45D3-9985-425D735A563D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CF45DD88-369F-40FC-AD29-7CA2C6034793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C95C8209A41E4DAAD823DCE5F36B55" ma:contentTypeVersion="14" ma:contentTypeDescription="Skapa ett nytt dokument." ma:contentTypeScope="" ma:versionID="2b891c1087a63fbf4c2b394f45b71145">
  <xsd:schema xmlns:xsd="http://www.w3.org/2001/XMLSchema" xmlns:xs="http://www.w3.org/2001/XMLSchema" xmlns:p="http://schemas.microsoft.com/office/2006/metadata/properties" xmlns:ns2="35c28fb8-0995-4c65-9e5a-fc55dc56594b" xmlns:ns3="ece222e9-53bf-4869-bb33-925ef6df2f1f" targetNamespace="http://schemas.microsoft.com/office/2006/metadata/properties" ma:root="true" ma:fieldsID="39aad2bca7fb420977a48423d4a0c270" ns2:_="" ns3:_="">
    <xsd:import namespace="35c28fb8-0995-4c65-9e5a-fc55dc56594b"/>
    <xsd:import namespace="ece222e9-53bf-4869-bb33-925ef6df2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8fb8-0995-4c65-9e5a-fc55dc565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222e9-53bf-4869-bb33-925ef6df2f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1c317ca-99ee-4cba-ad88-8b6e5a8cd773}" ma:internalName="TaxCatchAll" ma:showField="CatchAllData" ma:web="ece222e9-53bf-4869-bb33-925ef6df2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c28fb8-0995-4c65-9e5a-fc55dc56594b">
      <Terms xmlns="http://schemas.microsoft.com/office/infopath/2007/PartnerControls"/>
    </lcf76f155ced4ddcb4097134ff3c332f>
    <TaxCatchAll xmlns="ece222e9-53bf-4869-bb33-925ef6df2f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7E73C4-5214-4558-9A55-CBE5FF7B5561}"/>
</file>

<file path=customXml/itemProps2.xml><?xml version="1.0" encoding="utf-8"?>
<ds:datastoreItem xmlns:ds="http://schemas.openxmlformats.org/officeDocument/2006/customXml" ds:itemID="{5682518A-2D2E-499E-ABAF-A22461833C0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1e9fb8d1-3312-4610-9f4f-fa41b5faee9e"/>
    <ds:schemaRef ds:uri="http://schemas.microsoft.com/office/infopath/2007/PartnerControls"/>
    <ds:schemaRef ds:uri="61b43d71-18df-4913-b4c7-55c50cc463e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948E67-3328-40D8-A2D9-9F67356C2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</Words>
  <Application>Microsoft Office PowerPoint</Application>
  <PresentationFormat>Bredbild</PresentationFormat>
  <Paragraphs>64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Göteborgsförslag om fler ishallar</vt:lpstr>
      <vt:lpstr>Om förslaget</vt:lpstr>
      <vt:lpstr>Utbudet av ishallar i Göteborg</vt:lpstr>
      <vt:lpstr>Identifierat behov av ishallar</vt:lpstr>
      <vt:lpstr>Att styra med nyckeltal</vt:lpstr>
      <vt:lpstr>Hur vi gör behovsanalyser i dag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Presentationsmall standard</dc:title>
  <dc:creator>daniel.nilsson@ioff.goteborg.se</dc:creator>
  <cp:lastModifiedBy>Ida Suni</cp:lastModifiedBy>
  <cp:revision>33</cp:revision>
  <dcterms:created xsi:type="dcterms:W3CDTF">2022-01-20T14:09:27Z</dcterms:created>
  <dcterms:modified xsi:type="dcterms:W3CDTF">2023-10-19T08:06:14Z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0x0101008BC95C8209A41E4DAAD823DCE5F36B55</vt:lpwstr>
  </property>
  <property fmtid="{D5CDD505-2E9C-101B-9397-08002B2CF9AE}" pid="3" name="MediaServiceImageTags">
    <vt:lpwstr/>
  </property>
</Properties>
</file>